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8" r:id="rId10"/>
    <p:sldId id="267" r:id="rId11"/>
    <p:sldId id="269" r:id="rId12"/>
    <p:sldId id="272" r:id="rId13"/>
    <p:sldId id="265" r:id="rId14"/>
    <p:sldId id="266" r:id="rId15"/>
  </p:sldIdLst>
  <p:sldSz cx="18288000" cy="10287000"/>
  <p:notesSz cx="6858000" cy="9144000"/>
  <p:embeddedFontLst>
    <p:embeddedFont>
      <p:font typeface="Clear Sans Regular Bold" panose="020B0604020202020204" charset="0"/>
      <p:regular r:id="rId17"/>
    </p:embeddedFont>
    <p:embeddedFont>
      <p:font typeface="Algerian" panose="04020705040A02060702" pitchFamily="82" charset="0"/>
      <p:regular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Tw Cen MT" panose="020B0602020104020603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1" autoAdjust="0"/>
    <p:restoredTop sz="73146" autoAdjust="0"/>
  </p:normalViewPr>
  <p:slideViewPr>
    <p:cSldViewPr>
      <p:cViewPr varScale="1">
        <p:scale>
          <a:sx n="60" d="100"/>
          <a:sy n="60" d="100"/>
        </p:scale>
        <p:origin x="691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8358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8317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309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401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098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002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861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13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7488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0506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457577" cy="1028700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637" y="1683545"/>
            <a:ext cx="13187363" cy="35814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4637" y="5403057"/>
            <a:ext cx="13187363" cy="2483643"/>
          </a:xfrm>
        </p:spPr>
        <p:txBody>
          <a:bodyPr>
            <a:normAutofit/>
          </a:bodyPr>
          <a:lstStyle>
            <a:lvl1pPr marL="0" indent="0" algn="l">
              <a:buNone/>
              <a:defRPr sz="3000" cap="all" baseline="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6267" y="8115302"/>
            <a:ext cx="41148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636" y="8115302"/>
            <a:ext cx="768732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45367" y="8115299"/>
            <a:ext cx="1156634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27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6456997"/>
            <a:ext cx="14868533" cy="122903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2117" y="909639"/>
            <a:ext cx="14868531" cy="494966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8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7686030"/>
            <a:ext cx="14866289" cy="102370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1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85" y="914400"/>
            <a:ext cx="14858933" cy="5143500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6629399"/>
            <a:ext cx="14856689" cy="2057399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25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399"/>
            <a:ext cx="13954128" cy="4122644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6464879"/>
            <a:ext cx="14859003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355268" y="1098591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06055" y="414745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8558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3201062"/>
            <a:ext cx="14859002" cy="376775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6986483"/>
            <a:ext cx="14856758" cy="1710966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09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712116" y="4011695"/>
            <a:ext cx="4795349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91878" y="5040395"/>
            <a:ext cx="4813103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2150" y="4016453"/>
            <a:ext cx="4776578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56320" y="5045153"/>
            <a:ext cx="4793745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663" y="4011695"/>
            <a:ext cx="4792452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78663" y="5040395"/>
            <a:ext cx="4792452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12117" y="914400"/>
            <a:ext cx="14858999" cy="2857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712120" y="6606894"/>
            <a:ext cx="479286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12120" y="4000497"/>
            <a:ext cx="479286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12120" y="7471288"/>
            <a:ext cx="4792860" cy="12267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3580" y="6606894"/>
            <a:ext cx="480060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733580" y="4000497"/>
            <a:ext cx="479841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31390" y="7471286"/>
            <a:ext cx="4800600" cy="121551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851" y="6606893"/>
            <a:ext cx="4786112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78664" y="4000497"/>
            <a:ext cx="4792454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78663" y="7471281"/>
            <a:ext cx="4792452" cy="121551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08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17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1" y="914399"/>
            <a:ext cx="3007517" cy="77724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5" y="914399"/>
            <a:ext cx="11622885" cy="77724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1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3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128840"/>
            <a:ext cx="14859000" cy="427910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636543"/>
            <a:ext cx="14859000" cy="2062164"/>
          </a:xfrm>
        </p:spPr>
        <p:txBody>
          <a:bodyPr>
            <a:normAutofit/>
          </a:bodyPr>
          <a:lstStyle>
            <a:lvl1pPr marL="0" indent="0">
              <a:buNone/>
              <a:defRPr sz="27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4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6" y="3374229"/>
            <a:ext cx="7317584" cy="53125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1" y="3374229"/>
            <a:ext cx="7312817" cy="53125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7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928690"/>
            <a:ext cx="14859000" cy="22169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029" y="3374229"/>
            <a:ext cx="6974675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6" y="4610096"/>
            <a:ext cx="7317587" cy="40767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12" y="3374228"/>
            <a:ext cx="6969903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10096"/>
            <a:ext cx="7312815" cy="40767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3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4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2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058" y="914402"/>
            <a:ext cx="5784056" cy="245982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4301" y="888999"/>
            <a:ext cx="8836814" cy="7797801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058" y="3374229"/>
            <a:ext cx="5784056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2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8901762" cy="245982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71082" y="914402"/>
            <a:ext cx="5500035" cy="77723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3374229"/>
            <a:ext cx="8901767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5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1432" y="1"/>
            <a:ext cx="18080832" cy="10287002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27777"/>
            <a:ext cx="14858997" cy="22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3374230"/>
            <a:ext cx="14858999" cy="5312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85382" y="882491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7" y="8824913"/>
            <a:ext cx="93589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14482" y="8824912"/>
            <a:ext cx="11566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00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SzPct val="125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3.jpe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7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6.sv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36983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29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b="1" spc="-105" dirty="0" smtClean="0">
                <a:solidFill>
                  <a:schemeClr val="bg1"/>
                </a:solidFill>
                <a:latin typeface="Algerian" panose="04020705040A02060702" pitchFamily="82" charset="0"/>
              </a:rPr>
              <a:t>Accenture</a:t>
            </a:r>
            <a:endParaRPr lang="en-US" sz="4800" spc="-105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28800" y="5325260"/>
            <a:ext cx="655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05" dirty="0">
                <a:solidFill>
                  <a:schemeClr val="bg1"/>
                </a:solidFill>
              </a:rPr>
              <a:t>Social Buzz </a:t>
            </a:r>
            <a:r>
              <a:rPr lang="en-US" sz="4800" spc="-105" dirty="0" smtClean="0">
                <a:solidFill>
                  <a:schemeClr val="bg1"/>
                </a:solidFill>
              </a:rPr>
              <a:t>Data Analysis</a:t>
            </a:r>
            <a:endParaRPr lang="en-US" sz="6600" spc="-105" dirty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603" y="1942822"/>
            <a:ext cx="9144793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15" y="952500"/>
            <a:ext cx="15894172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5077" y="860915"/>
            <a:ext cx="460975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Algerian" panose="04020705040A02060702" pitchFamily="82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1563" y="4533900"/>
            <a:ext cx="4265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16 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Unique Categories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81801" y="45339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1897 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Reactions to “Animal” Posts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20600" y="45339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January Month with Most Post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=""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7677870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=""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=""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=""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=""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=""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752597" y="638585"/>
            <a:ext cx="70866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Analysis</a:t>
            </a:r>
          </a:p>
          <a:p>
            <a:r>
              <a:rPr lang="en-US" sz="2800" dirty="0" smtClean="0"/>
              <a:t>Animal and science are two most popular categories of content, showing that people enjoy “real-life” and “factual” content the most. Photos are the posted most in social buzz.</a:t>
            </a:r>
          </a:p>
          <a:p>
            <a:endParaRPr lang="en-US" sz="2800" dirty="0"/>
          </a:p>
          <a:p>
            <a:r>
              <a:rPr lang="en-US" sz="2800" b="1" dirty="0" smtClean="0"/>
              <a:t>Insight</a:t>
            </a:r>
          </a:p>
          <a:p>
            <a:r>
              <a:rPr lang="en-US" sz="2800" dirty="0" smtClean="0"/>
              <a:t>Food is common theme with the top 5 categories with “Healthy Eating” ranking the highest.</a:t>
            </a:r>
          </a:p>
          <a:p>
            <a:r>
              <a:rPr lang="en-US" sz="2800" dirty="0" smtClean="0"/>
              <a:t>This may give an indication to the audience within your user base.</a:t>
            </a:r>
          </a:p>
          <a:p>
            <a:r>
              <a:rPr lang="en-US" sz="2800" dirty="0" smtClean="0"/>
              <a:t>You could use this insight to create a campaign and work with healthy eating brands to boost user engagement.</a:t>
            </a:r>
          </a:p>
          <a:p>
            <a:endParaRPr lang="en-US" sz="2800" dirty="0"/>
          </a:p>
          <a:p>
            <a:r>
              <a:rPr lang="en-US" sz="2800" dirty="0" smtClean="0"/>
              <a:t> Next Steps</a:t>
            </a:r>
          </a:p>
          <a:p>
            <a:r>
              <a:rPr lang="en-US" sz="2800" dirty="0" smtClean="0"/>
              <a:t>Taking our analysis into large scale production for real time </a:t>
            </a:r>
            <a:r>
              <a:rPr lang="en-US" sz="2800" dirty="0" smtClean="0"/>
              <a:t>understanding of </a:t>
            </a:r>
            <a:r>
              <a:rPr lang="en-US" sz="2800" dirty="0" smtClean="0"/>
              <a:t>our business will undoubtedly provide valuable insights and help us make more informed decisions. We can show you how to do this.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66681" y="5524500"/>
            <a:ext cx="5385738" cy="43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chemeClr val="bg1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  <a:r>
              <a:rPr lang="en-US" sz="8000" spc="-80" dirty="0">
                <a:solidFill>
                  <a:srgbClr val="FFFFFF"/>
                </a:solidFill>
                <a:latin typeface="Algerian" panose="04020705040A02060702" pitchFamily="82" charset="0"/>
              </a:rPr>
              <a:t>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lgerian" panose="04020705040A02060702" pitchFamily="82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                   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</a:t>
            </a: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Algerian" panose="04020705040A02060702" pitchFamily="82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03740" y="2960921"/>
            <a:ext cx="7010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Social Buzz is a fast growing technology unicorn that need to adapt quickly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To its global scale . Accenture has begun a 3 month POC focusing on this tasks: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An audit of Social Buzz’s big data practice.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Recommendations for a  successful IPO.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Analysis to find Social Buzz’s top 5 most popular categories of content.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352787" y="77724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Algerian" panose="04020705040A02060702" pitchFamily="82" charset="0"/>
              </a:rPr>
              <a:t>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97735" y="5410638"/>
            <a:ext cx="7288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Over </a:t>
            </a:r>
            <a:r>
              <a:rPr lang="en-US" sz="3600" b="1" u="sng" dirty="0" smtClean="0">
                <a:solidFill>
                  <a:schemeClr val="bg1"/>
                </a:solidFill>
              </a:rPr>
              <a:t>100000 Posts Per Day.</a:t>
            </a:r>
          </a:p>
          <a:p>
            <a:endParaRPr lang="en-US" sz="3600" b="1" u="sng" dirty="0">
              <a:solidFill>
                <a:schemeClr val="bg1"/>
              </a:solidFill>
            </a:endParaRPr>
          </a:p>
          <a:p>
            <a:r>
              <a:rPr lang="en-US" sz="3600" b="1" u="sng" dirty="0" smtClean="0">
                <a:solidFill>
                  <a:schemeClr val="bg1"/>
                </a:solidFill>
              </a:rPr>
              <a:t>36,500,000 Pieces of Content Per Year!</a:t>
            </a:r>
            <a:endParaRPr lang="en-IN" sz="3600" b="1" u="sng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67000" y="8039100"/>
            <a:ext cx="731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But when to capitalize on it when there is so much?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Analysis to find social Buzz top 5 most popular content categories.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11548734" y="6933464"/>
            <a:ext cx="2362200" cy="2233182"/>
          </a:xfrm>
          <a:prstGeom prst="ellipse">
            <a:avLst/>
          </a:prstGeom>
          <a:solidFill>
            <a:srgbClr val="A1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A100FF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506723" y="335814"/>
            <a:ext cx="9939843" cy="9474693"/>
            <a:chOff x="0" y="0"/>
            <a:chExt cx="13253124" cy="12632924"/>
          </a:xfrm>
          <a:solidFill>
            <a:srgbClr val="A100FF"/>
          </a:solidFill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  <a:grpFill/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  <a:grpFill/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252473" y="6643831"/>
            <a:ext cx="2314253" cy="2188999"/>
            <a:chOff x="6287996" y="1464226"/>
            <a:chExt cx="7047741" cy="6666298"/>
          </a:xfrm>
          <a:blipFill>
            <a:blip r:embed="rId7"/>
            <a:stretch>
              <a:fillRect/>
            </a:stretch>
          </a:blipFill>
        </p:grpSpPr>
        <p:sp>
          <p:nvSpPr>
            <p:cNvPr id="27" name="Freeform 27"/>
            <p:cNvSpPr/>
            <p:nvPr/>
          </p:nvSpPr>
          <p:spPr>
            <a:xfrm>
              <a:off x="6287996" y="1464226"/>
              <a:ext cx="7047741" cy="6666298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lgerian" panose="04020705040A02060702" pitchFamily="82" charset="0"/>
              </a:rPr>
              <a:t>The Analytics team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401800" y="7025118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Mahendra</a:t>
            </a:r>
            <a:r>
              <a:rPr lang="en-US" sz="2800" b="1" dirty="0" smtClean="0"/>
              <a:t>  </a:t>
            </a:r>
            <a:r>
              <a:rPr lang="en-US" sz="2800" b="1" dirty="0" err="1" smtClean="0"/>
              <a:t>Ballal</a:t>
            </a:r>
            <a:endParaRPr lang="en-US" sz="2800" b="1" dirty="0" smtClean="0"/>
          </a:p>
          <a:p>
            <a:r>
              <a:rPr lang="en-US" sz="2800" dirty="0" smtClean="0"/>
              <a:t>Data Analyst</a:t>
            </a:r>
            <a:endParaRPr lang="en-IN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4097000" y="1270731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Marcus </a:t>
            </a:r>
            <a:r>
              <a:rPr lang="en-US" sz="2800" b="1" dirty="0" err="1" smtClean="0"/>
              <a:t>Rompton</a:t>
            </a:r>
            <a:endParaRPr lang="en-US" sz="2800" b="1" dirty="0" smtClean="0"/>
          </a:p>
          <a:p>
            <a:r>
              <a:rPr lang="en-US" sz="2800" dirty="0"/>
              <a:t>Chief Technical Architect</a:t>
            </a:r>
            <a:endParaRPr lang="en-IN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14097000" y="4381500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Andrew Fleming</a:t>
            </a:r>
          </a:p>
          <a:p>
            <a:r>
              <a:rPr lang="en-US" sz="2800" b="1" dirty="0" smtClean="0"/>
              <a:t>Senior Principal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Algerian" panose="04020705040A02060702" pitchFamily="82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65347" y="1372358"/>
            <a:ext cx="350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Data Understanding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64134" y="2865706"/>
            <a:ext cx="2694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Data Cleaning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77728" y="4285379"/>
            <a:ext cx="2710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Data Modelling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60930" y="6033316"/>
            <a:ext cx="260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Data Analysis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430000" y="7828620"/>
            <a:ext cx="255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Insights 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4736" y="1881857"/>
            <a:ext cx="10138527" cy="6523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00049"/>
            <a:ext cx="11963400" cy="78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06257"/>
            <a:ext cx="11201400" cy="71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</TotalTime>
  <Words>319</Words>
  <Application>Microsoft Office PowerPoint</Application>
  <PresentationFormat>Custom</PresentationFormat>
  <Paragraphs>88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Clear Sans Regular Bold</vt:lpstr>
      <vt:lpstr>Arial</vt:lpstr>
      <vt:lpstr>Algerian</vt:lpstr>
      <vt:lpstr>Trebuchet MS</vt:lpstr>
      <vt:lpstr>Tw Cen MT</vt:lpstr>
      <vt:lpstr>Graphik Regular</vt:lpstr>
      <vt:lpstr>Calibri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Admin</cp:lastModifiedBy>
  <cp:revision>42</cp:revision>
  <dcterms:created xsi:type="dcterms:W3CDTF">2006-08-16T00:00:00Z</dcterms:created>
  <dcterms:modified xsi:type="dcterms:W3CDTF">2024-03-05T08:20:00Z</dcterms:modified>
  <dc:identifier>DAEhDyfaYKE</dc:identifier>
</cp:coreProperties>
</file>